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98" r:id="rId4"/>
    <p:sldId id="299" r:id="rId5"/>
    <p:sldId id="300" r:id="rId6"/>
    <p:sldId id="301" r:id="rId7"/>
    <p:sldId id="302" r:id="rId8"/>
    <p:sldId id="303" r:id="rId9"/>
    <p:sldId id="292" r:id="rId10"/>
    <p:sldId id="304" r:id="rId11"/>
    <p:sldId id="293" r:id="rId12"/>
    <p:sldId id="288" r:id="rId13"/>
    <p:sldId id="294" r:id="rId14"/>
    <p:sldId id="289" r:id="rId15"/>
    <p:sldId id="295" r:id="rId16"/>
    <p:sldId id="290" r:id="rId17"/>
    <p:sldId id="296" r:id="rId18"/>
    <p:sldId id="297" r:id="rId19"/>
    <p:sldId id="265" r:id="rId20"/>
    <p:sldId id="260" r:id="rId21"/>
    <p:sldId id="305" r:id="rId22"/>
    <p:sldId id="270" r:id="rId23"/>
    <p:sldId id="278" r:id="rId24"/>
    <p:sldId id="280" r:id="rId25"/>
    <p:sldId id="279" r:id="rId26"/>
    <p:sldId id="281" r:id="rId27"/>
    <p:sldId id="269" r:id="rId28"/>
    <p:sldId id="282" r:id="rId29"/>
    <p:sldId id="284" r:id="rId30"/>
    <p:sldId id="285" r:id="rId31"/>
    <p:sldId id="283" r:id="rId32"/>
    <p:sldId id="286" r:id="rId33"/>
    <p:sldId id="287" r:id="rId34"/>
    <p:sldId id="266" r:id="rId35"/>
    <p:sldId id="267" r:id="rId36"/>
    <p:sldId id="268" r:id="rId37"/>
    <p:sldId id="277" r:id="rId38"/>
    <p:sldId id="259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5A5C"/>
    <a:srgbClr val="CFB87C"/>
    <a:srgbClr val="CF087C"/>
    <a:srgbClr val="F99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1FB57C-DFED-8B4E-862F-135A70165BC6}" v="661" dt="2022-03-28T16:06:07.7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63" autoAdjust="0"/>
    <p:restoredTop sz="96327"/>
  </p:normalViewPr>
  <p:slideViewPr>
    <p:cSldViewPr snapToGrid="0">
      <p:cViewPr varScale="1">
        <p:scale>
          <a:sx n="110" d="100"/>
          <a:sy n="110" d="100"/>
        </p:scale>
        <p:origin x="48" y="93"/>
      </p:cViewPr>
      <p:guideLst/>
    </p:cSldViewPr>
  </p:slideViewPr>
  <p:outlineViewPr>
    <p:cViewPr>
      <p:scale>
        <a:sx n="33" d="100"/>
        <a:sy n="33" d="100"/>
      </p:scale>
      <p:origin x="0" y="-246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1F712C-5B76-7B4F-B123-931B3A27C701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7BF10D-13F7-F046-B161-C24855EB3F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43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BF10D-13F7-F046-B161-C24855EB3F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60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37108-F5CC-AB45-B374-7C6C2C7B08B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701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RQA </a:t>
            </a:r>
            <a:r>
              <a:rPr lang="en-US" dirty="0" err="1"/>
              <a:t>example.Rmd</a:t>
            </a:r>
            <a:r>
              <a:rPr lang="en-US" dirty="0"/>
              <a:t> has all of the parameters necessary.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37108-F5CC-AB45-B374-7C6C2C7B08B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351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do each of these and annotate them in the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37108-F5CC-AB45-B374-7C6C2C7B08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82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ighlight>
                  <a:srgbClr val="FFFF00"/>
                </a:highlight>
              </a:rPr>
              <a:t>Bootstrapping </a:t>
            </a:r>
            <a:r>
              <a:rPr lang="en-US" dirty="0">
                <a:highlight>
                  <a:srgbClr val="FFFF00"/>
                </a:highlight>
              </a:rPr>
              <a:t>ci in package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BF10D-13F7-F046-B161-C24855EB3F8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9329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Connect all these to RP</a:t>
            </a:r>
          </a:p>
          <a:p>
            <a:r>
              <a:rPr lang="en-US" dirty="0">
                <a:highlight>
                  <a:srgbClr val="FFFF00"/>
                </a:highlight>
              </a:rPr>
              <a:t>Bootstrapping ci in package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BF10D-13F7-F046-B161-C24855EB3F8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1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cheat sheet should have a high and low value RP for each metric.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BF10D-13F7-F046-B161-C24855EB3F8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976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cheat sheet should have a high and low value RP for each metric.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BF10D-13F7-F046-B161-C24855EB3F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30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Really, can do inference with any of these via resampling; it is just harder with RQA and SSG.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BF10D-13F7-F046-B161-C24855EB3F8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62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15E4C7E-28EE-4383-B5F9-2F1FEAB452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163394-BB7E-4A09-B555-3C8DB4CAD1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56364" y="2793076"/>
            <a:ext cx="7946967" cy="16396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CFB87C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2B44CE-FA18-4FB4-BDBA-7DB8A39CEB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6364" y="4689158"/>
            <a:ext cx="7946967" cy="637453"/>
          </a:xfrm>
        </p:spPr>
        <p:txBody>
          <a:bodyPr/>
          <a:lstStyle>
            <a:lvl1pPr marL="0" indent="0" algn="l">
              <a:buNone/>
              <a:defRPr sz="24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65430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5FBC6AE-7588-4518-89F1-5B141B8AF2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6D118D-37F3-40B6-8AAB-A460F215F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7" y="18255"/>
            <a:ext cx="11637818" cy="1126333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F36B8-7C51-4C95-BC03-391BC9757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1058"/>
            <a:ext cx="10515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69483C93-4FC4-413D-9C94-BB9191DA7E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5/17/2022</a:t>
            </a:fld>
            <a:endParaRPr lang="en-US" dirty="0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0058BB08-2CC0-4701-9BCE-2DFE44335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C3A686-3DE0-4AE8-B840-DEB0598FC2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1B797B-CCB9-477B-BBED-155BB5803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3E77F-CBCB-436D-9FDD-6F5ADC3B1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847061"/>
          </a:xfrm>
        </p:spPr>
        <p:txBody>
          <a:bodyPr/>
          <a:lstStyle>
            <a:lvl1pPr marL="0" indent="0">
              <a:buNone/>
              <a:defRPr sz="2400">
                <a:solidFill>
                  <a:srgbClr val="565A5C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012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B2E223B-4445-40E4-B69A-2A85C43FD6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F2C1C-B0CE-4047-9D56-FAD3E2D055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17809"/>
            <a:ext cx="5181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0BB28-48EF-4C01-81B3-F8A4429BD8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17809"/>
            <a:ext cx="5181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4">
            <a:extLst>
              <a:ext uri="{FF2B5EF4-FFF2-40B4-BE49-F238E27FC236}">
                <a16:creationId xmlns:a16="http://schemas.microsoft.com/office/drawing/2014/main" id="{69C14776-AF05-4E26-A5F5-A769475C8E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5/17/2022</a:t>
            </a:fld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B91AECFA-C1E9-4252-8DDE-B730139E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8119C78-0FE7-4F7B-9247-D54C134FA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7" y="18255"/>
            <a:ext cx="11637818" cy="1126333"/>
          </a:xfr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87237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8AE518C-D0D8-45E9-A22F-1418BF8928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A0F89B-F802-4DF4-B729-95C1E5721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48156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E43DFC-00D1-46DE-B874-D4D30DCECD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72068"/>
            <a:ext cx="5157787" cy="368458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6B0E7-4BE3-4FB4-8DBF-7D6AF31606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48156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F75ACD-5AB5-4FBE-8D94-098DFE6FAE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72068"/>
            <a:ext cx="5183188" cy="368458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F723ABE-AED6-4EF4-9896-1CAED10AC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5/17/2022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5C13D3-5FDC-4138-99FD-A781439BC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7" y="18255"/>
            <a:ext cx="11637818" cy="1126333"/>
          </a:xfr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ED569284-DE39-47F3-A206-F6223408A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95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5EF83F-8800-4612-8BE7-58FDAF3174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CA5E7E06-DD80-4912-8BBB-CC0908C44D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5/17/2022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533AF94-7C08-4DC7-8863-2A10C8A2C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7" y="18255"/>
            <a:ext cx="11637818" cy="1126333"/>
          </a:xfr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F099BF5C-A344-4DA3-B622-28F96B7DE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214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3758E23-9DD7-475B-A9F5-DEB432B6F6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AC77C9-49E0-4C19-AB8F-2E9763D78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13410"/>
            <a:ext cx="3932237" cy="1175183"/>
          </a:xfrm>
        </p:spPr>
        <p:txBody>
          <a:bodyPr anchor="b"/>
          <a:lstStyle>
            <a:lvl1pPr>
              <a:defRPr sz="32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463B9-8923-48CA-910D-EBA5CDE1F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13411"/>
            <a:ext cx="6172200" cy="4771506"/>
          </a:xfrm>
        </p:spPr>
        <p:txBody>
          <a:bodyPr/>
          <a:lstStyle>
            <a:lvl1pPr>
              <a:defRPr sz="32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 sz="28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 sz="24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 sz="20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 sz="20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B2B6A-0408-486E-963A-EB26E5853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14599"/>
            <a:ext cx="3932237" cy="3570317"/>
          </a:xfr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8F766922-1793-409C-9ABB-DEA6471871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5/17/2022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454F3FD-E4A9-45FF-8BF3-24050EDCDD79}"/>
              </a:ext>
            </a:extLst>
          </p:cNvPr>
          <p:cNvSpPr txBox="1">
            <a:spLocks/>
          </p:cNvSpPr>
          <p:nvPr userDrawn="1"/>
        </p:nvSpPr>
        <p:spPr>
          <a:xfrm>
            <a:off x="266007" y="18255"/>
            <a:ext cx="11637818" cy="112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4400" kern="1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Click to edit Master title style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B660EEFA-9FE0-4078-81F0-DAED43CF1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480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D27F23-71B6-4CDE-90AF-97B4E988ED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6D309A-483D-423F-9062-13299E1BF0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13410"/>
            <a:ext cx="6172200" cy="4771506"/>
          </a:xfrm>
        </p:spPr>
        <p:txBody>
          <a:bodyPr/>
          <a:lstStyle>
            <a:lvl1pPr marL="0" indent="0">
              <a:buNone/>
              <a:defRPr sz="32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1C385A-974E-4951-B5FC-1A91237BC2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5/17/2022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7140E71-92E2-48E4-986B-195B466D7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13410"/>
            <a:ext cx="3932237" cy="1175183"/>
          </a:xfrm>
        </p:spPr>
        <p:txBody>
          <a:bodyPr anchor="b"/>
          <a:lstStyle>
            <a:lvl1pPr>
              <a:defRPr sz="32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6E5C4AE-9918-488D-921F-0608FCCA0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14599"/>
            <a:ext cx="3932237" cy="3570317"/>
          </a:xfr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476AEC5-D42D-4089-ADB9-291E4FAFD416}"/>
              </a:ext>
            </a:extLst>
          </p:cNvPr>
          <p:cNvSpPr txBox="1">
            <a:spLocks/>
          </p:cNvSpPr>
          <p:nvPr userDrawn="1"/>
        </p:nvSpPr>
        <p:spPr>
          <a:xfrm>
            <a:off x="266007" y="18255"/>
            <a:ext cx="11637818" cy="112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4400" kern="1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Click to edit Master title style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9398F195-AAEA-4A30-8592-3F7BE2C7C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45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9EA72557-6D17-41DF-B8C6-4C3C30DE55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26895" y="6019596"/>
            <a:ext cx="3260454" cy="624342"/>
          </a:xfrm>
          <a:prstGeom prst="rect">
            <a:avLst/>
          </a:prstGeom>
        </p:spPr>
      </p:pic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C07CB609-9033-44F9-BC1F-4269548066B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651" y="6108452"/>
            <a:ext cx="3901589" cy="535486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CDE105F5-42D1-4EB6-BA2B-B2C431C4087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99425" y="1608912"/>
            <a:ext cx="6393149" cy="201128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E04F4E5-C38F-4B18-92E0-EEEB38A99FA1}"/>
              </a:ext>
            </a:extLst>
          </p:cNvPr>
          <p:cNvSpPr/>
          <p:nvPr userDrawn="1"/>
        </p:nvSpPr>
        <p:spPr>
          <a:xfrm>
            <a:off x="0" y="0"/>
            <a:ext cx="12192000" cy="174567"/>
          </a:xfrm>
          <a:prstGeom prst="rect">
            <a:avLst/>
          </a:prstGeom>
          <a:solidFill>
            <a:srgbClr val="F99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78076C-84C2-408D-96B2-95EA92B41CA9}"/>
              </a:ext>
            </a:extLst>
          </p:cNvPr>
          <p:cNvSpPr/>
          <p:nvPr userDrawn="1"/>
        </p:nvSpPr>
        <p:spPr>
          <a:xfrm>
            <a:off x="2194561" y="727955"/>
            <a:ext cx="8944494" cy="4858198"/>
          </a:xfrm>
          <a:prstGeom prst="rect">
            <a:avLst/>
          </a:prstGeom>
          <a:noFill/>
          <a:ln w="57150">
            <a:solidFill>
              <a:srgbClr val="CFB8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E72A62-20EF-4699-A7ED-E8981FDFB709}"/>
              </a:ext>
            </a:extLst>
          </p:cNvPr>
          <p:cNvSpPr/>
          <p:nvPr userDrawn="1"/>
        </p:nvSpPr>
        <p:spPr>
          <a:xfrm>
            <a:off x="9518073" y="507076"/>
            <a:ext cx="1986742" cy="46073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448E07-AE72-481C-8F7A-C18486878C44}"/>
              </a:ext>
            </a:extLst>
          </p:cNvPr>
          <p:cNvSpPr txBox="1"/>
          <p:nvPr userDrawn="1"/>
        </p:nvSpPr>
        <p:spPr>
          <a:xfrm>
            <a:off x="5041671" y="5124488"/>
            <a:ext cx="60973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latin typeface="HelveticaNeueLT Std Thin" panose="020B0403020202020204" pitchFamily="34" charset="0"/>
              </a:rPr>
              <a:t>resilience.uccs.edu</a:t>
            </a:r>
          </a:p>
        </p:txBody>
      </p:sp>
    </p:spTree>
    <p:extLst>
      <p:ext uri="{BB962C8B-B14F-4D97-AF65-F5344CB8AC3E}">
        <p14:creationId xmlns:p14="http://schemas.microsoft.com/office/powerpoint/2010/main" val="3612761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139923-CC9E-4F41-BE13-D485EB354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CA2AEE-0A55-41AD-A951-717A48982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584F9-39BA-4A48-9C33-8D251EBA22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8C042-55F6-4044-A4DE-B4FCA7C0AD86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EFEF5-F0E1-46F0-A597-1089E10ECC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3444B-B777-438B-B1E8-C0B55F5194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0EC86-B313-4946-A641-B19B845F6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8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barneyricca.github.io/NDSWorkshop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q=beatles+lyrics+let+it+b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www.google.com/search?q=beatles+lyrics+revoluti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9A500-C0FB-47D3-A0CF-3FA84BDD39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Nonlinear Dynamical Systems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F3B573-07BD-4DD4-8D6D-DE92302B2B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Tuesday Afternoon</a:t>
            </a:r>
          </a:p>
        </p:txBody>
      </p:sp>
    </p:spTree>
    <p:extLst>
      <p:ext uri="{BB962C8B-B14F-4D97-AF65-F5344CB8AC3E}">
        <p14:creationId xmlns:p14="http://schemas.microsoft.com/office/powerpoint/2010/main" val="2488142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CC75C-82FD-0C40-B19D-FB1F46279B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i="1" dirty="0" err="1"/>
              <a:t>L</a:t>
            </a:r>
            <a:r>
              <a:rPr lang="en-US" i="1" baseline="-25000" dirty="0" err="1"/>
              <a:t>max</a:t>
            </a:r>
            <a:r>
              <a:rPr lang="en-US" dirty="0"/>
              <a:t> (or </a:t>
            </a:r>
            <a:r>
              <a:rPr lang="en-US" i="1" dirty="0" err="1"/>
              <a:t>D</a:t>
            </a:r>
            <a:r>
              <a:rPr lang="en-US" i="1" baseline="-25000" dirty="0" err="1"/>
              <a:t>max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Longest diagonal line</a:t>
            </a:r>
          </a:p>
          <a:p>
            <a:r>
              <a:rPr lang="en-US" i="1" dirty="0"/>
              <a:t>L</a:t>
            </a:r>
            <a:r>
              <a:rPr lang="en-US" dirty="0"/>
              <a:t> (or </a:t>
            </a:r>
            <a:r>
              <a:rPr lang="en-US" i="1" dirty="0"/>
              <a:t>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Average diagonal line</a:t>
            </a:r>
          </a:p>
          <a:p>
            <a:pPr lvl="1"/>
            <a:r>
              <a:rPr lang="en-US" dirty="0"/>
              <a:t>“Average time two segments of the trajectory are close to each other” (Marwan &amp; Webber, 2015) 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B3578-7AAA-5446-A965-7FBCA5987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 Interpretations (2)</a:t>
            </a:r>
          </a:p>
        </p:txBody>
      </p:sp>
      <p:pic>
        <p:nvPicPr>
          <p:cNvPr id="5" name="Content Placeholder 15">
            <a:extLst>
              <a:ext uri="{FF2B5EF4-FFF2-40B4-BE49-F238E27FC236}">
                <a16:creationId xmlns:a16="http://schemas.microsoft.com/office/drawing/2014/main" id="{6166236C-EC31-018E-D00A-BCDC2469D8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200" y="2057400"/>
            <a:ext cx="5911850" cy="3279521"/>
          </a:xfrm>
        </p:spPr>
      </p:pic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966B4213-F379-F57B-E07F-B3CA1A86E5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2200" y="2057399"/>
            <a:ext cx="5922820" cy="329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4870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CC75C-82FD-0C40-B19D-FB1F46279B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i="1" dirty="0" err="1"/>
              <a:t>L</a:t>
            </a:r>
            <a:r>
              <a:rPr lang="en-US" i="1" baseline="-25000" dirty="0" err="1"/>
              <a:t>max</a:t>
            </a:r>
            <a:r>
              <a:rPr lang="en-US" dirty="0"/>
              <a:t> (or </a:t>
            </a:r>
            <a:r>
              <a:rPr lang="en-US" i="1" dirty="0" err="1"/>
              <a:t>D</a:t>
            </a:r>
            <a:r>
              <a:rPr lang="en-US" i="1" baseline="-25000" dirty="0" err="1"/>
              <a:t>max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Longest diagonal line</a:t>
            </a:r>
          </a:p>
          <a:p>
            <a:r>
              <a:rPr lang="en-US" i="1" dirty="0"/>
              <a:t>L</a:t>
            </a:r>
            <a:r>
              <a:rPr lang="en-US" dirty="0"/>
              <a:t> (or </a:t>
            </a:r>
            <a:r>
              <a:rPr lang="en-US" i="1" dirty="0"/>
              <a:t>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Average diagonal line</a:t>
            </a:r>
          </a:p>
          <a:p>
            <a:pPr lvl="1"/>
            <a:r>
              <a:rPr lang="en-US" dirty="0"/>
              <a:t>“Average time two segments of the trajectory are close to each other” (Marwan &amp; Webber, 2015) 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B3578-7AAA-5446-A965-7FBCA5987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 Interpretations (2a)</a:t>
            </a:r>
          </a:p>
        </p:txBody>
      </p:sp>
      <p:pic>
        <p:nvPicPr>
          <p:cNvPr id="5" name="Content Placeholder 15">
            <a:extLst>
              <a:ext uri="{FF2B5EF4-FFF2-40B4-BE49-F238E27FC236}">
                <a16:creationId xmlns:a16="http://schemas.microsoft.com/office/drawing/2014/main" id="{6166236C-EC31-018E-D00A-BCDC2469D8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200" y="2057400"/>
            <a:ext cx="5911850" cy="3279521"/>
          </a:xfrm>
        </p:spPr>
      </p:pic>
    </p:spTree>
    <p:extLst>
      <p:ext uri="{BB962C8B-B14F-4D97-AF65-F5344CB8AC3E}">
        <p14:creationId xmlns:p14="http://schemas.microsoft.com/office/powerpoint/2010/main" val="4267307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CC75C-82FD-0C40-B19D-FB1F46279B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Entropy (</a:t>
            </a:r>
            <a:r>
              <a:rPr lang="en-US" i="1" dirty="0"/>
              <a:t>ENTR</a:t>
            </a:r>
            <a:r>
              <a:rPr lang="en-US" dirty="0"/>
              <a:t> or </a:t>
            </a:r>
            <a:r>
              <a:rPr lang="en-US" i="1" dirty="0"/>
              <a:t>ENT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Shannon entropy (of diagonal line lengths); a measure of complexity and/or surprise</a:t>
            </a:r>
          </a:p>
          <a:p>
            <a:r>
              <a:rPr lang="en-US" dirty="0"/>
              <a:t>Normalized Entropy (</a:t>
            </a:r>
            <a:r>
              <a:rPr lang="en-US" i="1" dirty="0" err="1"/>
              <a:t>rENTR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Entropy divided by number of diagonal lines</a:t>
            </a:r>
          </a:p>
          <a:p>
            <a:r>
              <a:rPr lang="en-US" dirty="0"/>
              <a:t>More on entropy later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B3578-7AAA-5446-A965-7FBCA5987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 Interpretations (3)</a:t>
            </a:r>
          </a:p>
        </p:txBody>
      </p:sp>
      <p:pic>
        <p:nvPicPr>
          <p:cNvPr id="5" name="Content Placeholder 15">
            <a:extLst>
              <a:ext uri="{FF2B5EF4-FFF2-40B4-BE49-F238E27FC236}">
                <a16:creationId xmlns:a16="http://schemas.microsoft.com/office/drawing/2014/main" id="{6DC15D71-FA3F-03FB-239E-9AD2425ED1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200" y="2057400"/>
            <a:ext cx="5911850" cy="3279521"/>
          </a:xfrm>
        </p:spPr>
      </p:pic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BA305873-F16C-029A-36E3-BC62A91933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2200" y="2138703"/>
            <a:ext cx="5916168" cy="3288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1529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CC75C-82FD-0C40-B19D-FB1F46279B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Entropy (</a:t>
            </a:r>
            <a:r>
              <a:rPr lang="en-US" i="1" dirty="0"/>
              <a:t>ENTR</a:t>
            </a:r>
            <a:r>
              <a:rPr lang="en-US" dirty="0"/>
              <a:t> or </a:t>
            </a:r>
            <a:r>
              <a:rPr lang="en-US" i="1" dirty="0"/>
              <a:t>ENT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Shannon entropy (of diagonal line lengths); a measure of complexity and/or surprise</a:t>
            </a:r>
          </a:p>
          <a:p>
            <a:r>
              <a:rPr lang="en-US" dirty="0"/>
              <a:t>Normalized Entropy (</a:t>
            </a:r>
            <a:r>
              <a:rPr lang="en-US" i="1" dirty="0" err="1"/>
              <a:t>rENTR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Entropy divided by number of diagonal lines</a:t>
            </a:r>
          </a:p>
          <a:p>
            <a:r>
              <a:rPr lang="en-US" dirty="0"/>
              <a:t>More on entropy later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B3578-7AAA-5446-A965-7FBCA5987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 Interpretations (3a)</a:t>
            </a:r>
          </a:p>
        </p:txBody>
      </p:sp>
      <p:pic>
        <p:nvPicPr>
          <p:cNvPr id="5" name="Content Placeholder 15">
            <a:extLst>
              <a:ext uri="{FF2B5EF4-FFF2-40B4-BE49-F238E27FC236}">
                <a16:creationId xmlns:a16="http://schemas.microsoft.com/office/drawing/2014/main" id="{6DC15D71-FA3F-03FB-239E-9AD2425ED1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200" y="2057400"/>
            <a:ext cx="5911850" cy="3279521"/>
          </a:xfrm>
        </p:spPr>
      </p:pic>
    </p:spTree>
    <p:extLst>
      <p:ext uri="{BB962C8B-B14F-4D97-AF65-F5344CB8AC3E}">
        <p14:creationId xmlns:p14="http://schemas.microsoft.com/office/powerpoint/2010/main" val="2735307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CC75C-82FD-0C40-B19D-FB1F46279B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Laminatiry</a:t>
            </a:r>
            <a:r>
              <a:rPr lang="en-US" dirty="0"/>
              <a:t> (</a:t>
            </a:r>
            <a:r>
              <a:rPr lang="en-US" i="1" dirty="0"/>
              <a:t>LAM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Percent of recurrent points in vertical lines (&gt; </a:t>
            </a:r>
            <a:r>
              <a:rPr lang="en-US" i="1" dirty="0" err="1"/>
              <a:t>l</a:t>
            </a:r>
            <a:r>
              <a:rPr lang="en-US" i="1" baseline="-25000" dirty="0" err="1"/>
              <a:t>min</a:t>
            </a:r>
            <a:r>
              <a:rPr lang="en-US" dirty="0"/>
              <a:t>)</a:t>
            </a:r>
          </a:p>
          <a:p>
            <a:r>
              <a:rPr lang="en-US" dirty="0"/>
              <a:t>Trapping Time (</a:t>
            </a:r>
            <a:r>
              <a:rPr lang="en-US" i="1" dirty="0"/>
              <a:t>TT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Average length of vertical lines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B3578-7AAA-5446-A965-7FBCA5987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 Interpretations (4)</a:t>
            </a:r>
          </a:p>
        </p:txBody>
      </p:sp>
      <p:pic>
        <p:nvPicPr>
          <p:cNvPr id="5" name="Content Placeholder 15">
            <a:extLst>
              <a:ext uri="{FF2B5EF4-FFF2-40B4-BE49-F238E27FC236}">
                <a16:creationId xmlns:a16="http://schemas.microsoft.com/office/drawing/2014/main" id="{47B6CD1B-76C3-0D50-9202-85DC3C081C9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200" y="2057400"/>
            <a:ext cx="5911850" cy="3279521"/>
          </a:xfrm>
        </p:spPr>
      </p:pic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4B455F39-EE3A-182A-DCAB-E18E49707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2200" y="2138703"/>
            <a:ext cx="5916168" cy="3288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6074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CC75C-82FD-0C40-B19D-FB1F46279B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Laminatiry</a:t>
            </a:r>
            <a:r>
              <a:rPr lang="en-US" dirty="0"/>
              <a:t> (</a:t>
            </a:r>
            <a:r>
              <a:rPr lang="en-US" i="1" dirty="0"/>
              <a:t>LAM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Percent of recurrent points in vertical lines (&gt; </a:t>
            </a:r>
            <a:r>
              <a:rPr lang="en-US" i="1" dirty="0" err="1"/>
              <a:t>l</a:t>
            </a:r>
            <a:r>
              <a:rPr lang="en-US" i="1" baseline="-25000" dirty="0" err="1"/>
              <a:t>min</a:t>
            </a:r>
            <a:r>
              <a:rPr lang="en-US" dirty="0"/>
              <a:t>)</a:t>
            </a:r>
          </a:p>
          <a:p>
            <a:r>
              <a:rPr lang="en-US" dirty="0"/>
              <a:t>Trapping Time (</a:t>
            </a:r>
            <a:r>
              <a:rPr lang="en-US" i="1" dirty="0"/>
              <a:t>TT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Average length of vertical lines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B3578-7AAA-5446-A965-7FBCA5987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 Interpretations (4a)</a:t>
            </a:r>
          </a:p>
        </p:txBody>
      </p:sp>
      <p:pic>
        <p:nvPicPr>
          <p:cNvPr id="5" name="Content Placeholder 15">
            <a:extLst>
              <a:ext uri="{FF2B5EF4-FFF2-40B4-BE49-F238E27FC236}">
                <a16:creationId xmlns:a16="http://schemas.microsoft.com/office/drawing/2014/main" id="{47B6CD1B-76C3-0D50-9202-85DC3C081C9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200" y="2057400"/>
            <a:ext cx="5911850" cy="3279521"/>
          </a:xfrm>
        </p:spPr>
      </p:pic>
    </p:spTree>
    <p:extLst>
      <p:ext uri="{BB962C8B-B14F-4D97-AF65-F5344CB8AC3E}">
        <p14:creationId xmlns:p14="http://schemas.microsoft.com/office/powerpoint/2010/main" val="34456437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E16787-210E-41EE-7E33-FE3FACEB1B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Not calculated by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crqa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crqa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dirty="0"/>
              <a:t>Can do each of the above as a function of distance to LOI</a:t>
            </a:r>
          </a:p>
          <a:p>
            <a:pPr lvl="1"/>
            <a:r>
              <a:rPr lang="en-US" dirty="0"/>
              <a:t>Useful for looking at periodicity</a:t>
            </a:r>
          </a:p>
          <a:p>
            <a:r>
              <a:rPr lang="en-US" dirty="0"/>
              <a:t>Trend (</a:t>
            </a:r>
            <a:r>
              <a:rPr lang="en-US" i="1" dirty="0"/>
              <a:t>TND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Regress </a:t>
            </a:r>
            <a:r>
              <a:rPr lang="en-US" i="1" dirty="0"/>
              <a:t>RR</a:t>
            </a:r>
            <a:r>
              <a:rPr lang="en-US" dirty="0"/>
              <a:t> on distance to LOI</a:t>
            </a:r>
          </a:p>
          <a:p>
            <a:pPr lvl="1"/>
            <a:r>
              <a:rPr lang="en-US" dirty="0"/>
              <a:t>Information about stationarity (TND near 0) vs. </a:t>
            </a:r>
            <a:r>
              <a:rPr lang="en-US" dirty="0" err="1"/>
              <a:t>nonstationarity</a:t>
            </a:r>
            <a:r>
              <a:rPr lang="en-US" dirty="0"/>
              <a:t> (TND far from 0)</a:t>
            </a:r>
          </a:p>
          <a:p>
            <a:pPr lvl="1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961037C-7FAD-250E-79B2-998E3DACE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 Interpretations (5)</a:t>
            </a:r>
          </a:p>
        </p:txBody>
      </p:sp>
      <p:pic>
        <p:nvPicPr>
          <p:cNvPr id="5" name="Content Placeholder 15">
            <a:extLst>
              <a:ext uri="{FF2B5EF4-FFF2-40B4-BE49-F238E27FC236}">
                <a16:creationId xmlns:a16="http://schemas.microsoft.com/office/drawing/2014/main" id="{D1079000-53D3-91D7-A9BB-CB8517D22CF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200" y="2057400"/>
            <a:ext cx="5911850" cy="3279521"/>
          </a:xfrm>
        </p:spPr>
      </p:pic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3331E7B1-D96A-4C2A-6731-6BE38462F9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2200" y="2057400"/>
            <a:ext cx="5916168" cy="3288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6606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E16787-210E-41EE-7E33-FE3FACEB1B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Not calculated by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crqa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crqa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dirty="0"/>
              <a:t>Can do each of the above as a function of distance to LOI</a:t>
            </a:r>
          </a:p>
          <a:p>
            <a:pPr lvl="1"/>
            <a:r>
              <a:rPr lang="en-US" dirty="0"/>
              <a:t>Useful for looking at periodicity</a:t>
            </a:r>
          </a:p>
          <a:p>
            <a:r>
              <a:rPr lang="en-US" dirty="0"/>
              <a:t>Trend (</a:t>
            </a:r>
            <a:r>
              <a:rPr lang="en-US" i="1" dirty="0"/>
              <a:t>TND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Regress </a:t>
            </a:r>
            <a:r>
              <a:rPr lang="en-US" i="1" dirty="0"/>
              <a:t>RR</a:t>
            </a:r>
            <a:r>
              <a:rPr lang="en-US" dirty="0"/>
              <a:t> on distance to LOI</a:t>
            </a:r>
          </a:p>
          <a:p>
            <a:pPr lvl="1"/>
            <a:r>
              <a:rPr lang="en-US" dirty="0"/>
              <a:t>Information about stationarity (TND near 0) vs. </a:t>
            </a:r>
            <a:r>
              <a:rPr lang="en-US" dirty="0" err="1"/>
              <a:t>nonstationarity</a:t>
            </a:r>
            <a:r>
              <a:rPr lang="en-US" dirty="0"/>
              <a:t> (TND far from 0)</a:t>
            </a:r>
          </a:p>
          <a:p>
            <a:pPr lvl="1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961037C-7FAD-250E-79B2-998E3DACE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 Interpretations (5a)</a:t>
            </a:r>
          </a:p>
        </p:txBody>
      </p:sp>
      <p:pic>
        <p:nvPicPr>
          <p:cNvPr id="5" name="Content Placeholder 15">
            <a:extLst>
              <a:ext uri="{FF2B5EF4-FFF2-40B4-BE49-F238E27FC236}">
                <a16:creationId xmlns:a16="http://schemas.microsoft.com/office/drawing/2014/main" id="{D1079000-53D3-91D7-A9BB-CB8517D22CF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200" y="2057400"/>
            <a:ext cx="5911850" cy="3279521"/>
          </a:xfrm>
        </p:spPr>
      </p:pic>
    </p:spTree>
    <p:extLst>
      <p:ext uri="{BB962C8B-B14F-4D97-AF65-F5344CB8AC3E}">
        <p14:creationId xmlns:p14="http://schemas.microsoft.com/office/powerpoint/2010/main" val="2577808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7DA94D-E000-A86B-8289-4C0FDA7FF84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Not calculated by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crqa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crqa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dirty="0"/>
              <a:t>Maximum vertical line (</a:t>
            </a:r>
            <a:r>
              <a:rPr lang="en-US" i="1" dirty="0"/>
              <a:t>V</a:t>
            </a:r>
            <a:r>
              <a:rPr lang="en-US" i="1" baseline="-25000" dirty="0"/>
              <a:t>max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Stuckness</a:t>
            </a:r>
            <a:r>
              <a:rPr lang="en-US" dirty="0"/>
              <a:t> – results in rectangles</a:t>
            </a:r>
          </a:p>
          <a:p>
            <a:r>
              <a:rPr lang="en-US" dirty="0"/>
              <a:t>And more…see Marwan &amp; Webber (2015)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B4DD95-9918-5AE3-FC79-2A0AB0234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 Interpretations (6a)</a:t>
            </a:r>
          </a:p>
        </p:txBody>
      </p:sp>
      <p:pic>
        <p:nvPicPr>
          <p:cNvPr id="6" name="Content Placeholder 15">
            <a:extLst>
              <a:ext uri="{FF2B5EF4-FFF2-40B4-BE49-F238E27FC236}">
                <a16:creationId xmlns:a16="http://schemas.microsoft.com/office/drawing/2014/main" id="{19B1DCAD-F4ED-D431-120F-D392B981B7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200" y="2057400"/>
            <a:ext cx="5911850" cy="3279521"/>
          </a:xfrm>
        </p:spPr>
      </p:pic>
    </p:spTree>
    <p:extLst>
      <p:ext uri="{BB962C8B-B14F-4D97-AF65-F5344CB8AC3E}">
        <p14:creationId xmlns:p14="http://schemas.microsoft.com/office/powerpoint/2010/main" val="9970717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D7764-D537-D14D-83D9-68DED538F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are categories!						</a:t>
            </a:r>
            <a:r>
              <a:rPr lang="en-US" sz="2000" dirty="0"/>
              <a:t>(2:40)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2AD22-08DA-424C-91A4-20773A1AA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considering truly categorical data, generally fewer unique values than when considering words</a:t>
            </a:r>
          </a:p>
          <a:p>
            <a:r>
              <a:rPr lang="en-US" dirty="0"/>
              <a:t>Example: NDSMacro1</a:t>
            </a:r>
          </a:p>
          <a:p>
            <a:pPr lvl="1"/>
            <a:r>
              <a:rPr lang="en-US" dirty="0"/>
              <a:t>Might want to change parameters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mindiagline</a:t>
            </a:r>
            <a:r>
              <a:rPr lang="en-US" dirty="0"/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minvertline</a:t>
            </a:r>
            <a:r>
              <a:rPr lang="en-US" dirty="0"/>
              <a:t>)</a:t>
            </a:r>
          </a:p>
          <a:p>
            <a:r>
              <a:rPr lang="en-US" dirty="0"/>
              <a:t>CYO</a:t>
            </a:r>
          </a:p>
          <a:p>
            <a:pPr lvl="1"/>
            <a:r>
              <a:rPr lang="en-US" dirty="0"/>
              <a:t>NDSMacro2 (or your own data; ideally two different sequences)</a:t>
            </a:r>
          </a:p>
          <a:p>
            <a:pPr lvl="1"/>
            <a:r>
              <a:rPr lang="en-US" dirty="0"/>
              <a:t>Compare the NDSMacro1 metrics to the NDSMacro2 metrics</a:t>
            </a:r>
          </a:p>
          <a:p>
            <a:pPr lvl="1"/>
            <a:r>
              <a:rPr lang="en-US" dirty="0"/>
              <a:t>Discussion: Convince your partner why your interpretation </a:t>
            </a:r>
            <a:r>
              <a:rPr lang="en-US"/>
              <a:t>is correct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315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CC55E-34B2-46E6-9EFC-869EEBA53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Overview									</a:t>
            </a:r>
            <a:r>
              <a:rPr lang="en-US" sz="2000" dirty="0"/>
              <a:t>(1:30)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31FA-A94F-44F5-BB27-E7CCE824E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Finish </a:t>
            </a:r>
            <a:r>
              <a:rPr lang="en-US" dirty="0" err="1"/>
              <a:t>powerlaw</a:t>
            </a:r>
            <a:endParaRPr lang="en-US" dirty="0"/>
          </a:p>
          <a:p>
            <a:r>
              <a:rPr lang="en-US" dirty="0"/>
              <a:t>RQA Metrics</a:t>
            </a:r>
          </a:p>
          <a:p>
            <a:pPr lvl="1"/>
            <a:r>
              <a:rPr lang="en-US" dirty="0"/>
              <a:t>CYO</a:t>
            </a:r>
          </a:p>
          <a:p>
            <a:pPr lvl="1"/>
            <a:r>
              <a:rPr lang="en-US" dirty="0"/>
              <a:t>Discussion</a:t>
            </a:r>
          </a:p>
          <a:p>
            <a:r>
              <a:rPr lang="en-US" dirty="0"/>
              <a:t>Markov Matrices</a:t>
            </a:r>
          </a:p>
          <a:p>
            <a:r>
              <a:rPr lang="en-US" dirty="0"/>
              <a:t>State Space Grids</a:t>
            </a:r>
          </a:p>
          <a:p>
            <a:pPr lvl="1"/>
            <a:r>
              <a:rPr lang="en-US" dirty="0" err="1"/>
              <a:t>cf</a:t>
            </a:r>
            <a:r>
              <a:rPr lang="en-US" dirty="0"/>
              <a:t> Recurrence Plots</a:t>
            </a:r>
          </a:p>
          <a:p>
            <a:pPr lvl="1"/>
            <a:r>
              <a:rPr lang="en-US" dirty="0"/>
              <a:t>Examples</a:t>
            </a:r>
          </a:p>
          <a:p>
            <a:pPr lvl="1"/>
            <a:r>
              <a:rPr lang="en-US" dirty="0"/>
              <a:t>CYO</a:t>
            </a:r>
          </a:p>
          <a:p>
            <a:r>
              <a:rPr lang="en-US" dirty="0"/>
              <a:t>Comparison: RQA, SSG, and Markov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981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7AE7A-8B0C-FD40-AC7F-EF1D39256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Metrics: CYO							</a:t>
            </a:r>
            <a:r>
              <a:rPr lang="en-US" sz="2000" dirty="0"/>
              <a:t>(2:45)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81412-C9A8-7B41-A5FE-40357CFE7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Data: Categorical data</a:t>
            </a:r>
          </a:p>
          <a:p>
            <a:pPr lvl="1"/>
            <a:r>
              <a:rPr lang="en-US" dirty="0"/>
              <a:t>NDSMacro2</a:t>
            </a:r>
          </a:p>
          <a:p>
            <a:pPr lvl="2"/>
            <a:r>
              <a:rPr lang="en-US" dirty="0" err="1"/>
              <a:t>Macrocognitive</a:t>
            </a:r>
            <a:r>
              <a:rPr lang="en-US" dirty="0"/>
              <a:t> codes (Ricca et al, 2020)</a:t>
            </a:r>
          </a:p>
          <a:p>
            <a:pPr lvl="2"/>
            <a:r>
              <a:rPr lang="en-US" dirty="0"/>
              <a:t>Same group, different day from NDSMacro1</a:t>
            </a:r>
          </a:p>
          <a:p>
            <a:r>
              <a:rPr lang="en-US" dirty="0"/>
              <a:t>Compare the metrics with each other; do they make sense?</a:t>
            </a:r>
          </a:p>
        </p:txBody>
      </p:sp>
    </p:spTree>
    <p:extLst>
      <p:ext uri="{BB962C8B-B14F-4D97-AF65-F5344CB8AC3E}">
        <p14:creationId xmlns:p14="http://schemas.microsoft.com/office/powerpoint/2010/main" val="1153709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18F76C-2534-48C3-BF13-156453307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								</a:t>
            </a:r>
            <a:r>
              <a:rPr lang="en-US" sz="2000" dirty="0"/>
              <a:t>(3:00)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AE518D-FC93-4D60-8CA7-60EC5B55A5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We’ll pick up at 3:10</a:t>
            </a:r>
          </a:p>
        </p:txBody>
      </p:sp>
    </p:spTree>
    <p:extLst>
      <p:ext uri="{BB962C8B-B14F-4D97-AF65-F5344CB8AC3E}">
        <p14:creationId xmlns:p14="http://schemas.microsoft.com/office/powerpoint/2010/main" val="5455337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0F29D-21E4-3444-86D9-BEFB022F1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Matrices							</a:t>
            </a:r>
            <a:r>
              <a:rPr lang="en-US" sz="2000" dirty="0"/>
              <a:t>(3:10)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31932-78A9-014F-9FA3-5C06BE31A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1057"/>
            <a:ext cx="10515600" cy="4932623"/>
          </a:xfrm>
        </p:spPr>
        <p:txBody>
          <a:bodyPr>
            <a:normAutofit/>
          </a:bodyPr>
          <a:lstStyle/>
          <a:p>
            <a:r>
              <a:rPr lang="en-US" dirty="0"/>
              <a:t>Transition Probabilities (code </a:t>
            </a:r>
            <a:r>
              <a:rPr lang="en-US" i="1" dirty="0" err="1"/>
              <a:t>i</a:t>
            </a:r>
            <a:r>
              <a:rPr lang="en-US" dirty="0"/>
              <a:t> to code </a:t>
            </a:r>
            <a:r>
              <a:rPr lang="en-US" i="1" dirty="0"/>
              <a:t>j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Makes a matrix</a:t>
            </a:r>
          </a:p>
          <a:p>
            <a:pPr lvl="2"/>
            <a:r>
              <a:rPr lang="en-US" dirty="0"/>
              <a:t>These matrices are also one representation of networks</a:t>
            </a:r>
          </a:p>
          <a:p>
            <a:r>
              <a:rPr lang="en-US" dirty="0"/>
              <a:t>Matrix from </a:t>
            </a:r>
            <a:r>
              <a:rPr lang="en-US" dirty="0" err="1"/>
              <a:t>NDSSpeakers</a:t>
            </a:r>
            <a:r>
              <a:rPr lang="en-US" dirty="0"/>
              <a:t> (speakers of NDSMacro1)</a:t>
            </a:r>
          </a:p>
          <a:p>
            <a:pPr lvl="1"/>
            <a:r>
              <a:rPr lang="en-US" dirty="0"/>
              <a:t>Sequence: SKSSB SBKBS SKSKS BDSBS BDSSS BSBBS SBK</a:t>
            </a:r>
          </a:p>
          <a:p>
            <a:pPr lvl="1"/>
            <a:r>
              <a:rPr lang="en-US" dirty="0"/>
              <a:t>Matrix: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Caution: Sometimes transition matrices are written as the </a:t>
            </a:r>
            <a:r>
              <a:rPr lang="en-US" i="1" dirty="0"/>
              <a:t>transpose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9B01BED-4104-304E-4BD4-0AD06FE161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4531834"/>
              </p:ext>
            </p:extLst>
          </p:nvPr>
        </p:nvGraphicFramePr>
        <p:xfrm>
          <a:off x="4032250" y="4117368"/>
          <a:ext cx="4127500" cy="17240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2458020218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4223488250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22150874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246868002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86020931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B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D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K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S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25401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B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0.20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0.50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964551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D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0.00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0.00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0.00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1.00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267742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K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0.25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0.00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0.00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0.75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018720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>
                          <a:effectLst/>
                        </a:rPr>
                        <a:t>S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0.50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0.00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0.19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200" u="none" strike="noStrike" dirty="0">
                          <a:effectLst/>
                        </a:rPr>
                        <a:t>0.31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3543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66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D8D65-43C2-7CDA-585E-12DB33BCE23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Matrix</a:t>
            </a:r>
          </a:p>
          <a:p>
            <a:pPr lvl="1"/>
            <a:r>
              <a:rPr lang="en-US" dirty="0"/>
              <a:t>Relative to the transitions from each node!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FA2DC3-2B77-A691-C22D-08311B9493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Transition Plot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6EBA81-E633-DBD7-BDDE-152A22480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Plotting Transition Networks				</a:t>
            </a:r>
            <a:r>
              <a:rPr lang="en-US" sz="2000" dirty="0"/>
              <a:t>(3:15)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E7C3D0B-22BC-E5E7-3450-062CD88885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441567"/>
              </p:ext>
            </p:extLst>
          </p:nvPr>
        </p:nvGraphicFramePr>
        <p:xfrm>
          <a:off x="701040" y="2973387"/>
          <a:ext cx="5181600" cy="27908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36320">
                  <a:extLst>
                    <a:ext uri="{9D8B030D-6E8A-4147-A177-3AD203B41FA5}">
                      <a16:colId xmlns:a16="http://schemas.microsoft.com/office/drawing/2014/main" val="673664724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539691574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2072845598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4039171422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213788328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49331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0.10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0.20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0.20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0.50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851744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effectLst/>
                        </a:rPr>
                        <a:t>0.00</a:t>
                      </a:r>
                      <a:endParaRPr lang="en-US" sz="3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72865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0.25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0.75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58835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0.50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0.19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0.31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838249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4185DC59-52E7-4779-D57E-053C50339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98920" y="2092960"/>
            <a:ext cx="4551680" cy="455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4327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D8D65-43C2-7CDA-585E-12DB33BCE23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Matrix</a:t>
            </a:r>
          </a:p>
          <a:p>
            <a:pPr lvl="1"/>
            <a:r>
              <a:rPr lang="en-US" dirty="0"/>
              <a:t>Relative to the total number of transitions, not each node!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FA2DC3-2B77-A691-C22D-08311B9493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Transition Plot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6EBA81-E633-DBD7-BDDE-152A22480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Plotting Transition Networks (Alternate)	</a:t>
            </a:r>
            <a:endParaRPr lang="en-US" sz="20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E7C3D0B-22BC-E5E7-3450-062CD8888516}"/>
              </a:ext>
            </a:extLst>
          </p:cNvPr>
          <p:cNvGraphicFramePr>
            <a:graphicFrameLocks noGrp="1"/>
          </p:cNvGraphicFramePr>
          <p:nvPr/>
        </p:nvGraphicFramePr>
        <p:xfrm>
          <a:off x="701040" y="2973387"/>
          <a:ext cx="5181600" cy="27908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36320">
                  <a:extLst>
                    <a:ext uri="{9D8B030D-6E8A-4147-A177-3AD203B41FA5}">
                      <a16:colId xmlns:a16="http://schemas.microsoft.com/office/drawing/2014/main" val="673664724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539691574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2072845598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4039171422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213788328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49331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0.03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0.06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0.06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0.16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851744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effectLst/>
                        </a:rPr>
                        <a:t>0.00</a:t>
                      </a:r>
                      <a:endParaRPr lang="en-US" sz="3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>
                          <a:effectLst/>
                        </a:rPr>
                        <a:t>0.00</a:t>
                      </a:r>
                      <a:endParaRPr lang="en-US" sz="3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0.06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72865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0.03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0.09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58835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0.25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0.00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0.09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600" u="none" strike="noStrike" dirty="0">
                          <a:effectLst/>
                        </a:rPr>
                        <a:t>0.16</a:t>
                      </a:r>
                      <a:endParaRPr lang="en-US" sz="3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838249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4185DC59-52E7-4779-D57E-053C50339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920" y="2092960"/>
            <a:ext cx="4551680" cy="455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142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156FDB-50DA-6512-B0E3-D0C585DD6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Markov matrices					</a:t>
            </a:r>
            <a:r>
              <a:rPr lang="en-US" sz="2000" dirty="0"/>
              <a:t>(3:25)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24AC06-3B5F-3ADC-2A07-DA4395D66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279" y="1651058"/>
            <a:ext cx="11161546" cy="4351338"/>
          </a:xfrm>
        </p:spPr>
        <p:txBody>
          <a:bodyPr/>
          <a:lstStyle/>
          <a:p>
            <a:r>
              <a:rPr lang="en-US" dirty="0"/>
              <a:t>Make the transition matrix: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makeMarkov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(pull(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("https://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bit.ly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/NDSMacro1"))</a:t>
            </a:r>
          </a:p>
          <a:p>
            <a:r>
              <a:rPr lang="en-US" dirty="0"/>
              <a:t>Plot the transition matrix: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qgraph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makeMarkov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(pull(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("https://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bit.ly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/NDSMacro1")),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layout = “circle”)</a:t>
            </a:r>
          </a:p>
          <a:p>
            <a:r>
              <a:rPr lang="en-US" dirty="0"/>
              <a:t>Issue</a:t>
            </a:r>
          </a:p>
          <a:p>
            <a:pPr lvl="1"/>
            <a:r>
              <a:rPr lang="en-US" dirty="0"/>
              <a:t>Is one step enough to capture the dynamics? (</a:t>
            </a:r>
            <a:r>
              <a:rPr lang="en-US" dirty="0" err="1"/>
              <a:t>Strelioff</a:t>
            </a:r>
            <a:r>
              <a:rPr lang="en-US" dirty="0"/>
              <a:t> et al, 2007)</a:t>
            </a:r>
          </a:p>
          <a:p>
            <a:pPr lvl="2"/>
            <a:r>
              <a:rPr lang="en-US" dirty="0"/>
              <a:t>Don’t go here if you don’t have to…the math is ugly and I’m not sure I get it yet.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187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AB4AC-587D-68A2-0BF4-D0D33D148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CYO										</a:t>
            </a:r>
            <a:r>
              <a:rPr lang="en-US" sz="2000" dirty="0"/>
              <a:t>(3:30)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1CAB7-8C30-21BA-9BAB-8C72AC6EE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Data: NDSMacro2</a:t>
            </a:r>
          </a:p>
          <a:p>
            <a:endParaRPr lang="en-US" dirty="0"/>
          </a:p>
          <a:p>
            <a:r>
              <a:rPr lang="en-US" dirty="0"/>
              <a:t>Compare to NDSMacro1</a:t>
            </a:r>
          </a:p>
          <a:p>
            <a:pPr lvl="1"/>
            <a:r>
              <a:rPr lang="en-US" dirty="0"/>
              <a:t>We’ll look at inference issues later in the week</a:t>
            </a:r>
          </a:p>
        </p:txBody>
      </p:sp>
    </p:spTree>
    <p:extLst>
      <p:ext uri="{BB962C8B-B14F-4D97-AF65-F5344CB8AC3E}">
        <p14:creationId xmlns:p14="http://schemas.microsoft.com/office/powerpoint/2010/main" val="25940246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6DAFE-AFED-6345-8246-BB74AC0E2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Three Alternatives					</a:t>
            </a:r>
            <a:r>
              <a:rPr lang="en-US" sz="2000" dirty="0"/>
              <a:t>(3:55)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DCBD3-1ABB-DB4B-943D-6A83C40EA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1057"/>
            <a:ext cx="10515600" cy="4924309"/>
          </a:xfrm>
        </p:spPr>
        <p:txBody>
          <a:bodyPr>
            <a:normAutofit/>
          </a:bodyPr>
          <a:lstStyle/>
          <a:p>
            <a:r>
              <a:rPr lang="en-US" i="1" dirty="0"/>
              <a:t>Patterns</a:t>
            </a:r>
            <a:r>
              <a:rPr lang="en-US" dirty="0"/>
              <a:t> (at mesoscales)</a:t>
            </a:r>
          </a:p>
          <a:p>
            <a:pPr lvl="1"/>
            <a:r>
              <a:rPr lang="en-US" dirty="0"/>
              <a:t>RQA</a:t>
            </a:r>
          </a:p>
          <a:p>
            <a:pPr lvl="1"/>
            <a:r>
              <a:rPr lang="en-US" dirty="0"/>
              <a:t>OD</a:t>
            </a:r>
          </a:p>
          <a:p>
            <a:r>
              <a:rPr lang="en-US" i="1" dirty="0"/>
              <a:t>Histories</a:t>
            </a:r>
            <a:r>
              <a:rPr lang="en-US" dirty="0"/>
              <a:t> (</a:t>
            </a:r>
            <a:r>
              <a:rPr lang="en-US" b="1" dirty="0"/>
              <a:t>Dynamics plus context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State space grids (coming soon!)</a:t>
            </a:r>
          </a:p>
          <a:p>
            <a:pPr lvl="1"/>
            <a:r>
              <a:rPr lang="en-US" dirty="0"/>
              <a:t>RQA to some extent</a:t>
            </a:r>
          </a:p>
          <a:p>
            <a:r>
              <a:rPr lang="en-US" i="1" dirty="0"/>
              <a:t>Dynamics</a:t>
            </a:r>
          </a:p>
          <a:p>
            <a:pPr lvl="1"/>
            <a:r>
              <a:rPr lang="en-US" dirty="0"/>
              <a:t>Markov (assuming transitions capture dynamics)</a:t>
            </a:r>
          </a:p>
          <a:p>
            <a:pPr lvl="1"/>
            <a:r>
              <a:rPr lang="en-US" dirty="0"/>
              <a:t>Same dynamics can lead to many histories</a:t>
            </a:r>
          </a:p>
        </p:txBody>
      </p:sp>
    </p:spTree>
    <p:extLst>
      <p:ext uri="{BB962C8B-B14F-4D97-AF65-F5344CB8AC3E}">
        <p14:creationId xmlns:p14="http://schemas.microsoft.com/office/powerpoint/2010/main" val="26188360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15469-A94A-CE94-A2C7-0B09780DA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Involving the Three Alternatives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ED684-7B4C-2764-B4C2-70FEB7728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Later this week</a:t>
            </a:r>
          </a:p>
          <a:p>
            <a:pPr lvl="1"/>
            <a:r>
              <a:rPr lang="en-US" dirty="0"/>
              <a:t>Inference (via bootstrapping)</a:t>
            </a:r>
          </a:p>
          <a:p>
            <a:pPr lvl="1"/>
            <a:r>
              <a:rPr lang="en-US" dirty="0"/>
              <a:t>Clustering</a:t>
            </a:r>
          </a:p>
          <a:p>
            <a:r>
              <a:rPr lang="en-US" dirty="0"/>
              <a:t>What do you want to investigate, and why?</a:t>
            </a:r>
          </a:p>
          <a:p>
            <a:pPr lvl="1"/>
            <a:r>
              <a:rPr lang="en-US" dirty="0"/>
              <a:t>Dynamics, patterns, histories</a:t>
            </a:r>
          </a:p>
          <a:p>
            <a:pPr lvl="1"/>
            <a:r>
              <a:rPr lang="en-US" dirty="0"/>
              <a:t>Where do </a:t>
            </a:r>
            <a:r>
              <a:rPr lang="en-US" i="1" dirty="0"/>
              <a:t>covariates</a:t>
            </a:r>
            <a:r>
              <a:rPr lang="en-US" dirty="0"/>
              <a:t> fit in?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9403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D0D17-BF2D-F21F-AAF8-22F4B2015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{Context + Dynamics}						</a:t>
            </a:r>
            <a:r>
              <a:rPr lang="en-US" sz="2000" dirty="0"/>
              <a:t>(if time)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A4D5903-1631-E450-24E7-EE428BB396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149840"/>
              </p:ext>
            </p:extLst>
          </p:nvPr>
        </p:nvGraphicFramePr>
        <p:xfrm>
          <a:off x="838200" y="1650999"/>
          <a:ext cx="10515600" cy="4222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0920">
                  <a:extLst>
                    <a:ext uri="{9D8B030D-6E8A-4147-A177-3AD203B41FA5}">
                      <a16:colId xmlns:a16="http://schemas.microsoft.com/office/drawing/2014/main" val="3444625572"/>
                    </a:ext>
                  </a:extLst>
                </a:gridCol>
                <a:gridCol w="1706880">
                  <a:extLst>
                    <a:ext uri="{9D8B030D-6E8A-4147-A177-3AD203B41FA5}">
                      <a16:colId xmlns:a16="http://schemas.microsoft.com/office/drawing/2014/main" val="1342693959"/>
                    </a:ext>
                  </a:extLst>
                </a:gridCol>
                <a:gridCol w="1821628">
                  <a:extLst>
                    <a:ext uri="{9D8B030D-6E8A-4147-A177-3AD203B41FA5}">
                      <a16:colId xmlns:a16="http://schemas.microsoft.com/office/drawing/2014/main" val="372767640"/>
                    </a:ext>
                  </a:extLst>
                </a:gridCol>
                <a:gridCol w="3436172">
                  <a:extLst>
                    <a:ext uri="{9D8B030D-6E8A-4147-A177-3AD203B41FA5}">
                      <a16:colId xmlns:a16="http://schemas.microsoft.com/office/drawing/2014/main" val="723564483"/>
                    </a:ext>
                  </a:extLst>
                </a:gridCol>
              </a:tblGrid>
              <a:tr h="1336827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Dynamics abstracted from</a:t>
                      </a:r>
                    </a:p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Empirical Situation 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Dynamics abstracted from Empirical Situation 1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283405"/>
                  </a:ext>
                </a:extLst>
              </a:tr>
              <a:tr h="774511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9668581"/>
                  </a:ext>
                </a:extLst>
              </a:tr>
              <a:tr h="774511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2075907"/>
                  </a:ext>
                </a:extLst>
              </a:tr>
              <a:tr h="133682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Empirical Situation 1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{Context 1 + Dynamics}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Empirical Situation 2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{Context 2 + Dynamics}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3732371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687CA49-9DDB-117A-A60F-525382BB469A}"/>
              </a:ext>
            </a:extLst>
          </p:cNvPr>
          <p:cNvCxnSpPr/>
          <p:nvPr/>
        </p:nvCxnSpPr>
        <p:spPr>
          <a:xfrm>
            <a:off x="4109421" y="5174428"/>
            <a:ext cx="3915784" cy="0"/>
          </a:xfrm>
          <a:prstGeom prst="straightConnector1">
            <a:avLst/>
          </a:prstGeom>
          <a:ln w="635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40B310A-F1E4-A0D4-FE2D-4C08AA668BEB}"/>
              </a:ext>
            </a:extLst>
          </p:cNvPr>
          <p:cNvCxnSpPr/>
          <p:nvPr/>
        </p:nvCxnSpPr>
        <p:spPr>
          <a:xfrm>
            <a:off x="4263242" y="2351314"/>
            <a:ext cx="3645724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D32825-F7F5-E592-82F4-EE08BAC76C0F}"/>
              </a:ext>
            </a:extLst>
          </p:cNvPr>
          <p:cNvCxnSpPr/>
          <p:nvPr/>
        </p:nvCxnSpPr>
        <p:spPr>
          <a:xfrm flipV="1">
            <a:off x="2553195" y="2683823"/>
            <a:ext cx="0" cy="2113808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35C318-8837-A14A-007F-6BE2F2653702}"/>
              </a:ext>
            </a:extLst>
          </p:cNvPr>
          <p:cNvCxnSpPr/>
          <p:nvPr/>
        </p:nvCxnSpPr>
        <p:spPr>
          <a:xfrm>
            <a:off x="9642764" y="2671948"/>
            <a:ext cx="0" cy="214943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CA07AA0-D16A-05D2-4878-1B0B53C44C54}"/>
              </a:ext>
            </a:extLst>
          </p:cNvPr>
          <p:cNvSpPr txBox="1"/>
          <p:nvPr/>
        </p:nvSpPr>
        <p:spPr>
          <a:xfrm>
            <a:off x="2698203" y="3556061"/>
            <a:ext cx="2502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Abstract the dynamics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73F053-DC17-BE01-FCEE-13105072A7AF}"/>
              </a:ext>
            </a:extLst>
          </p:cNvPr>
          <p:cNvSpPr txBox="1"/>
          <p:nvPr/>
        </p:nvSpPr>
        <p:spPr>
          <a:xfrm>
            <a:off x="5270036" y="5504343"/>
            <a:ext cx="1651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Generalization?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4161FF-7330-BC30-E1B7-D2331BB1EB9C}"/>
              </a:ext>
            </a:extLst>
          </p:cNvPr>
          <p:cNvSpPr txBox="1"/>
          <p:nvPr/>
        </p:nvSpPr>
        <p:spPr>
          <a:xfrm>
            <a:off x="7268508" y="3540672"/>
            <a:ext cx="22252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Apply the dynamics</a:t>
            </a:r>
          </a:p>
        </p:txBody>
      </p:sp>
    </p:spTree>
    <p:extLst>
      <p:ext uri="{BB962C8B-B14F-4D97-AF65-F5344CB8AC3E}">
        <p14:creationId xmlns:p14="http://schemas.microsoft.com/office/powerpoint/2010/main" val="2899360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475CC-63A6-DB2C-D4FD-753778FCA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Finish off Power Law						</a:t>
            </a:r>
            <a:r>
              <a:rPr lang="en-US" sz="2000" dirty="0"/>
              <a:t>(1:30)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9B5F7-22BD-5782-8B48-2485F02F3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Finish fits and discussions</a:t>
            </a:r>
          </a:p>
        </p:txBody>
      </p:sp>
    </p:spTree>
    <p:extLst>
      <p:ext uri="{BB962C8B-B14F-4D97-AF65-F5344CB8AC3E}">
        <p14:creationId xmlns:p14="http://schemas.microsoft.com/office/powerpoint/2010/main" val="32627517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1D8DC-34BB-74AD-9E93-F0F71098C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Royall (Chapter 1; 1997)					</a:t>
            </a:r>
            <a:r>
              <a:rPr lang="en-US" sz="2000" dirty="0"/>
              <a:t>(if time)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708DC-6BCE-6088-B5F3-9567F5D8D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“Consider a physician’s diagnostic test for the presence or absence of some disease, D. Suppose that experience has shown the test to be a good one, rarely producing misleading results. Specifically, the performance of the test is described by the probabilities shown” here: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FCAA5B8-ACFC-6AB8-F87F-8196B0EFF6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5950067"/>
              </p:ext>
            </p:extLst>
          </p:nvPr>
        </p:nvGraphicFramePr>
        <p:xfrm>
          <a:off x="2808940" y="3826727"/>
          <a:ext cx="6574119" cy="1561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1373">
                  <a:extLst>
                    <a:ext uri="{9D8B030D-6E8A-4147-A177-3AD203B41FA5}">
                      <a16:colId xmlns:a16="http://schemas.microsoft.com/office/drawing/2014/main" val="741870280"/>
                    </a:ext>
                  </a:extLst>
                </a:gridCol>
                <a:gridCol w="2191373">
                  <a:extLst>
                    <a:ext uri="{9D8B030D-6E8A-4147-A177-3AD203B41FA5}">
                      <a16:colId xmlns:a16="http://schemas.microsoft.com/office/drawing/2014/main" val="3922671926"/>
                    </a:ext>
                  </a:extLst>
                </a:gridCol>
                <a:gridCol w="2191373">
                  <a:extLst>
                    <a:ext uri="{9D8B030D-6E8A-4147-A177-3AD203B41FA5}">
                      <a16:colId xmlns:a16="http://schemas.microsoft.com/office/drawing/2014/main" val="820240719"/>
                    </a:ext>
                  </a:extLst>
                </a:gridCol>
              </a:tblGrid>
              <a:tr h="520399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Positive Test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Negative Test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2459887"/>
                  </a:ext>
                </a:extLst>
              </a:tr>
              <a:tr h="52039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Disease Present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0.95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0.05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7258304"/>
                  </a:ext>
                </a:extLst>
              </a:tr>
              <a:tr h="52039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Disease Absent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0.02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0.98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0013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75390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1D8DC-34BB-74AD-9E93-F0F71098C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Royall (Chapter 1; 1997) 					</a:t>
            </a:r>
            <a:r>
              <a:rPr lang="en-US" sz="2000" dirty="0"/>
              <a:t>(if time)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708DC-6BCE-6088-B5F3-9567F5D8D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“Now suppose that a patient, </a:t>
            </a:r>
            <a:r>
              <a:rPr lang="en-US" dirty="0" err="1"/>
              <a:t>Mr</a:t>
            </a:r>
            <a:r>
              <a:rPr lang="en-US" dirty="0"/>
              <a:t> Doe, is given the test. On learning that the result is positive,” what would your conclusion be?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“</a:t>
            </a:r>
            <a:r>
              <a:rPr lang="en-US" dirty="0" err="1"/>
              <a:t>Mr</a:t>
            </a:r>
            <a:r>
              <a:rPr lang="en-US" dirty="0"/>
              <a:t> Doe probably does not have D.”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“</a:t>
            </a:r>
            <a:r>
              <a:rPr lang="en-US" dirty="0" err="1"/>
              <a:t>Mr</a:t>
            </a:r>
            <a:r>
              <a:rPr lang="en-US" dirty="0"/>
              <a:t> Doe should be treated for D.”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“The test result is evidence that </a:t>
            </a:r>
            <a:r>
              <a:rPr lang="en-US" dirty="0" err="1"/>
              <a:t>Mr</a:t>
            </a:r>
            <a:r>
              <a:rPr lang="en-US" dirty="0"/>
              <a:t> Doe has D.”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8BB3602-9CDE-E63D-2E68-67CAFDD061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224113"/>
              </p:ext>
            </p:extLst>
          </p:nvPr>
        </p:nvGraphicFramePr>
        <p:xfrm>
          <a:off x="2797856" y="1451185"/>
          <a:ext cx="6574119" cy="1561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1373">
                  <a:extLst>
                    <a:ext uri="{9D8B030D-6E8A-4147-A177-3AD203B41FA5}">
                      <a16:colId xmlns:a16="http://schemas.microsoft.com/office/drawing/2014/main" val="741870280"/>
                    </a:ext>
                  </a:extLst>
                </a:gridCol>
                <a:gridCol w="2191373">
                  <a:extLst>
                    <a:ext uri="{9D8B030D-6E8A-4147-A177-3AD203B41FA5}">
                      <a16:colId xmlns:a16="http://schemas.microsoft.com/office/drawing/2014/main" val="3922671926"/>
                    </a:ext>
                  </a:extLst>
                </a:gridCol>
                <a:gridCol w="2191373">
                  <a:extLst>
                    <a:ext uri="{9D8B030D-6E8A-4147-A177-3AD203B41FA5}">
                      <a16:colId xmlns:a16="http://schemas.microsoft.com/office/drawing/2014/main" val="820240719"/>
                    </a:ext>
                  </a:extLst>
                </a:gridCol>
              </a:tblGrid>
              <a:tr h="520399"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Positive Test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Negative Test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2459887"/>
                  </a:ext>
                </a:extLst>
              </a:tr>
              <a:tr h="52039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Disease Present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0.95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0.05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7258304"/>
                  </a:ext>
                </a:extLst>
              </a:tr>
              <a:tr h="52039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Disease Absent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0.02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0.98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0013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32086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44894-EA10-6DFA-8C0C-7B061815F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Royall (Chapter 1; 1997)					</a:t>
            </a:r>
            <a:r>
              <a:rPr lang="en-US" sz="2000" dirty="0"/>
              <a:t>(if time)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73A00-AEA3-F8BD-8B56-6EFF3D787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Number 1 can true too!</a:t>
            </a:r>
          </a:p>
          <a:p>
            <a:r>
              <a:rPr lang="en-US" dirty="0"/>
              <a:t>Suppose the disease is very rare (e.g., 1% of the population)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BD02534-342C-C86C-4C01-F2C035D506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2073224"/>
              </p:ext>
            </p:extLst>
          </p:nvPr>
        </p:nvGraphicFramePr>
        <p:xfrm>
          <a:off x="1151906" y="2872740"/>
          <a:ext cx="10034650" cy="3290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6930">
                  <a:extLst>
                    <a:ext uri="{9D8B030D-6E8A-4147-A177-3AD203B41FA5}">
                      <a16:colId xmlns:a16="http://schemas.microsoft.com/office/drawing/2014/main" val="375209066"/>
                    </a:ext>
                  </a:extLst>
                </a:gridCol>
                <a:gridCol w="2006930">
                  <a:extLst>
                    <a:ext uri="{9D8B030D-6E8A-4147-A177-3AD203B41FA5}">
                      <a16:colId xmlns:a16="http://schemas.microsoft.com/office/drawing/2014/main" val="541610099"/>
                    </a:ext>
                  </a:extLst>
                </a:gridCol>
                <a:gridCol w="2006930">
                  <a:extLst>
                    <a:ext uri="{9D8B030D-6E8A-4147-A177-3AD203B41FA5}">
                      <a16:colId xmlns:a16="http://schemas.microsoft.com/office/drawing/2014/main" val="2227123852"/>
                    </a:ext>
                  </a:extLst>
                </a:gridCol>
                <a:gridCol w="2006930">
                  <a:extLst>
                    <a:ext uri="{9D8B030D-6E8A-4147-A177-3AD203B41FA5}">
                      <a16:colId xmlns:a16="http://schemas.microsoft.com/office/drawing/2014/main" val="558167035"/>
                    </a:ext>
                  </a:extLst>
                </a:gridCol>
                <a:gridCol w="2006930">
                  <a:extLst>
                    <a:ext uri="{9D8B030D-6E8A-4147-A177-3AD203B41FA5}">
                      <a16:colId xmlns:a16="http://schemas.microsoft.com/office/drawing/2014/main" val="4172723043"/>
                    </a:ext>
                  </a:extLst>
                </a:gridCol>
              </a:tblGrid>
              <a:tr h="883127">
                <a:tc>
                  <a:txBody>
                    <a:bodyPr/>
                    <a:lstStyle/>
                    <a:p>
                      <a:pPr algn="ctr"/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10000 people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6139358"/>
                  </a:ext>
                </a:extLst>
              </a:tr>
              <a:tr h="883127"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100 with disease</a:t>
                      </a: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9900 without disease</a:t>
                      </a: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6913303"/>
                  </a:ext>
                </a:extLst>
              </a:tr>
              <a:tr h="15243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95 positive tests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5 “false negatives”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198 “false positives”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9702 negative tests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9983808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DB1C350-8FD4-F3AE-715C-075AE9E388B5}"/>
              </a:ext>
            </a:extLst>
          </p:cNvPr>
          <p:cNvCxnSpPr/>
          <p:nvPr/>
        </p:nvCxnSpPr>
        <p:spPr>
          <a:xfrm flipH="1">
            <a:off x="4275117" y="3526971"/>
            <a:ext cx="1235034" cy="5700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C51C6C5-408F-43DC-5155-41281A1CEF7A}"/>
              </a:ext>
            </a:extLst>
          </p:cNvPr>
          <p:cNvCxnSpPr/>
          <p:nvPr/>
        </p:nvCxnSpPr>
        <p:spPr>
          <a:xfrm>
            <a:off x="6792686" y="3429000"/>
            <a:ext cx="973776" cy="64423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7F32E4-7E63-77A6-8A40-2B496519697E}"/>
              </a:ext>
            </a:extLst>
          </p:cNvPr>
          <p:cNvCxnSpPr/>
          <p:nvPr/>
        </p:nvCxnSpPr>
        <p:spPr>
          <a:xfrm flipH="1">
            <a:off x="2410691" y="4405745"/>
            <a:ext cx="451262" cy="54626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BFF8FC-6D73-2F5A-AD0A-87CF385A5E82}"/>
              </a:ext>
            </a:extLst>
          </p:cNvPr>
          <p:cNvCxnSpPr/>
          <p:nvPr/>
        </p:nvCxnSpPr>
        <p:spPr>
          <a:xfrm>
            <a:off x="3431969" y="4370119"/>
            <a:ext cx="415636" cy="58189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F0B2326-D3CF-D60B-DDEC-E7956FCA4026}"/>
              </a:ext>
            </a:extLst>
          </p:cNvPr>
          <p:cNvCxnSpPr/>
          <p:nvPr/>
        </p:nvCxnSpPr>
        <p:spPr>
          <a:xfrm flipH="1">
            <a:off x="8538358" y="4405745"/>
            <a:ext cx="451263" cy="54626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78C74F7-58D7-F454-A686-B3FEBB7EECD0}"/>
              </a:ext>
            </a:extLst>
          </p:cNvPr>
          <p:cNvCxnSpPr/>
          <p:nvPr/>
        </p:nvCxnSpPr>
        <p:spPr>
          <a:xfrm>
            <a:off x="9334005" y="4405745"/>
            <a:ext cx="356260" cy="58189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47836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E4508-CC4B-B544-ABC7-41A1E8954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Repository of this week					</a:t>
            </a:r>
            <a:r>
              <a:rPr lang="en-US" sz="2000" dirty="0"/>
              <a:t>(4:20)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A8E12-E73C-CF46-9A64-06775DFD9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Repository of everything: </a:t>
            </a:r>
            <a:r>
              <a:rPr lang="en-US" dirty="0">
                <a:hlinkClick r:id="rId2"/>
              </a:rPr>
              <a:t>https://barneyricca.github.io/NDSWorkshop</a:t>
            </a:r>
            <a:endParaRPr lang="en-US" dirty="0"/>
          </a:p>
          <a:p>
            <a:pPr lvl="1"/>
            <a:r>
              <a:rPr lang="en-US" dirty="0"/>
              <a:t>This includes the data files</a:t>
            </a:r>
          </a:p>
          <a:p>
            <a:pPr lvl="1"/>
            <a:r>
              <a:rPr lang="en-US" dirty="0"/>
              <a:t>This includes the PPTX files, so you have some notes if you need them</a:t>
            </a:r>
          </a:p>
          <a:p>
            <a:pPr lvl="1"/>
            <a:r>
              <a:rPr lang="en-US" dirty="0"/>
              <a:t>This includes the scripts I write (posted after I write them)</a:t>
            </a:r>
          </a:p>
          <a:p>
            <a:r>
              <a:rPr lang="en-US" dirty="0"/>
              <a:t>But don’t peek</a:t>
            </a:r>
          </a:p>
          <a:p>
            <a:pPr lvl="1"/>
            <a:r>
              <a:rPr lang="en-US" dirty="0"/>
              <a:t>You’ll learn more if you don’t peek ahead of time</a:t>
            </a:r>
          </a:p>
          <a:p>
            <a:pPr lvl="1"/>
            <a:r>
              <a:rPr lang="en-US"/>
              <a:t>Besides, </a:t>
            </a:r>
            <a:r>
              <a:rPr lang="en-US" dirty="0"/>
              <a:t>e</a:t>
            </a:r>
            <a:r>
              <a:rPr lang="en-US"/>
              <a:t>ntries </a:t>
            </a:r>
            <a:r>
              <a:rPr lang="en-US" dirty="0"/>
              <a:t>may be edited during the workshop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6166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650F8-67E9-0A45-9E7E-D90F634E6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Space Grids				</a:t>
            </a:r>
            <a:r>
              <a:rPr lang="en-US" sz="2000" dirty="0"/>
              <a:t>(if time)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B079A7-07A0-A040-917D-A1364E9954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7457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E48AE-4DE0-4044-9054-4694D2398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Space Grids (SSG)					</a:t>
            </a:r>
            <a:r>
              <a:rPr lang="en-US" sz="2000" dirty="0"/>
              <a:t>(2:15)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32FFA-8A67-2C40-B275-68CFD8338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Categorical time series data </a:t>
            </a:r>
          </a:p>
          <a:p>
            <a:r>
              <a:rPr lang="en-US" dirty="0"/>
              <a:t>Categories on the axes, not time series</a:t>
            </a:r>
          </a:p>
          <a:p>
            <a:pPr lvl="1"/>
            <a:r>
              <a:rPr lang="en-US" dirty="0"/>
              <a:t>Focus on the categories, not the time</a:t>
            </a:r>
          </a:p>
          <a:p>
            <a:r>
              <a:rPr lang="en-US" dirty="0"/>
              <a:t>Example: NDSMacro1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ssg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(pull(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("https://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bit.ly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/NDSMacro1")))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ssg_metrics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(pull(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("https://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bit.ly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/NDSMacro1")))</a:t>
            </a:r>
          </a:p>
          <a:p>
            <a:pPr lvl="1"/>
            <a:r>
              <a:rPr lang="en-US" dirty="0"/>
              <a:t>Ugh…choose only some of the values</a:t>
            </a:r>
          </a:p>
        </p:txBody>
      </p:sp>
    </p:spTree>
    <p:extLst>
      <p:ext uri="{BB962C8B-B14F-4D97-AF65-F5344CB8AC3E}">
        <p14:creationId xmlns:p14="http://schemas.microsoft.com/office/powerpoint/2010/main" val="11104333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D7AD0-68F6-4747-9199-82CA70523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CYO SSG									</a:t>
            </a:r>
            <a:r>
              <a:rPr lang="en-US" sz="2000" dirty="0"/>
              <a:t>(2:30)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9F720-0FEF-B44D-8431-E6E40E0D85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these data or your own</a:t>
            </a:r>
          </a:p>
          <a:p>
            <a:pPr lvl="1"/>
            <a:r>
              <a:rPr lang="en-US" dirty="0"/>
              <a:t>NDSMacro2</a:t>
            </a:r>
          </a:p>
          <a:p>
            <a:pPr lvl="1"/>
            <a:r>
              <a:rPr lang="en-US" dirty="0"/>
              <a:t>NDSTeacher1 (from </a:t>
            </a:r>
            <a:r>
              <a:rPr lang="en-US" dirty="0" err="1"/>
              <a:t>Heleen</a:t>
            </a:r>
            <a:r>
              <a:rPr lang="en-US" dirty="0"/>
              <a:t> </a:t>
            </a:r>
            <a:r>
              <a:rPr lang="en-US" dirty="0" err="1"/>
              <a:t>Pennings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NDSTeacher2 (from </a:t>
            </a:r>
            <a:r>
              <a:rPr lang="en-US" dirty="0" err="1"/>
              <a:t>Heleen</a:t>
            </a:r>
            <a:r>
              <a:rPr lang="en-US" dirty="0"/>
              <a:t> </a:t>
            </a:r>
            <a:r>
              <a:rPr lang="en-US" dirty="0" err="1"/>
              <a:t>Pennings</a:t>
            </a:r>
            <a:r>
              <a:rPr lang="en-US" dirty="0"/>
              <a:t>)</a:t>
            </a:r>
          </a:p>
          <a:p>
            <a:r>
              <a:rPr lang="en-US" dirty="0"/>
              <a:t>Discussion</a:t>
            </a:r>
          </a:p>
          <a:p>
            <a:pPr lvl="1"/>
            <a:r>
              <a:rPr lang="en-US" dirty="0"/>
              <a:t>Compare NDSMacro2 to NDSMacro1</a:t>
            </a:r>
          </a:p>
          <a:p>
            <a:pPr lvl="1"/>
            <a:r>
              <a:rPr lang="en-US" dirty="0"/>
              <a:t>Compare NDSTeacher1 to NDSTeacher2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Compare SSG results to RQA 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4356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FA8DD-E674-134F-AD6B-6528192DA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Wrapping Up								</a:t>
            </a:r>
            <a:r>
              <a:rPr lang="en-US" sz="2000" dirty="0"/>
              <a:t>(4:25)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C54F0-CD35-A346-A763-99B395533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take the two-question survey</a:t>
            </a:r>
          </a:p>
          <a:p>
            <a:pPr lvl="1"/>
            <a:r>
              <a:rPr lang="en-US" dirty="0"/>
              <a:t>Give one good thing about today’s sessions</a:t>
            </a:r>
          </a:p>
          <a:p>
            <a:pPr lvl="1"/>
            <a:r>
              <a:rPr lang="en-US" dirty="0"/>
              <a:t>Give one thing that could have improved today’s sessions</a:t>
            </a:r>
          </a:p>
          <a:p>
            <a:r>
              <a:rPr lang="en-US" dirty="0"/>
              <a:t>Link: http://</a:t>
            </a:r>
            <a:r>
              <a:rPr lang="en-US" dirty="0" err="1"/>
              <a:t>bit.ly</a:t>
            </a:r>
            <a:r>
              <a:rPr lang="en-US" dirty="0"/>
              <a:t>/</a:t>
            </a:r>
            <a:r>
              <a:rPr lang="en-US" dirty="0" err="1"/>
              <a:t>NDSTuesdaySurvey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03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46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F731B4-356F-8542-B777-31AEA08139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DFB680F-2CFB-EE4F-B611-0C8B80578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CB70F-186B-5140-849E-0510F554A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these plots						</a:t>
            </a:r>
            <a:r>
              <a:rPr lang="en-US" sz="2000" dirty="0"/>
              <a:t>(1:50)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BCA879F-FE53-0546-8CEE-F8C5DA34441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888" y="2780697"/>
            <a:ext cx="5954688" cy="3309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BAEA01B-BCF4-B648-89BE-7C2B01DCE5B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199" y="2779776"/>
            <a:ext cx="5965985" cy="3309552"/>
          </a:xfrm>
        </p:spPr>
      </p:pic>
    </p:spTree>
    <p:extLst>
      <p:ext uri="{BB962C8B-B14F-4D97-AF65-F5344CB8AC3E}">
        <p14:creationId xmlns:p14="http://schemas.microsoft.com/office/powerpoint/2010/main" val="3806588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F731B4-356F-8542-B777-31AEA08139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Beatles’ “</a:t>
            </a:r>
            <a:r>
              <a:rPr lang="en-US" dirty="0">
                <a:hlinkClick r:id="rId3"/>
              </a:rPr>
              <a:t>Let It Be</a:t>
            </a:r>
            <a:r>
              <a:rPr lang="en-US" dirty="0"/>
              <a:t>”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DFB680F-2CFB-EE4F-B611-0C8B80578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Beatles’ “</a:t>
            </a:r>
            <a:r>
              <a:rPr lang="en-US" dirty="0">
                <a:hlinkClick r:id="rId4"/>
              </a:rPr>
              <a:t>Revolution</a:t>
            </a:r>
            <a:r>
              <a:rPr lang="en-US" dirty="0"/>
              <a:t>”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CB70F-186B-5140-849E-0510F554A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these plots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BCA879F-FE53-0546-8CEE-F8C5DA34441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" y="2780696"/>
            <a:ext cx="5952744" cy="330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913BE03-42F3-3045-A028-D064ED7E0BD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1" y="2776367"/>
            <a:ext cx="5961888" cy="3307279"/>
          </a:xfrm>
        </p:spPr>
      </p:pic>
    </p:spTree>
    <p:extLst>
      <p:ext uri="{BB962C8B-B14F-4D97-AF65-F5344CB8AC3E}">
        <p14:creationId xmlns:p14="http://schemas.microsoft.com/office/powerpoint/2010/main" val="2091410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EC68C-4FEB-B540-9F19-9A777AB11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Recurrence Plot							</a:t>
            </a:r>
            <a:r>
              <a:rPr lang="en-US" sz="2000" dirty="0"/>
              <a:t>(2:00)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899D9-A953-164A-A866-CDB081EEB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their creation</a:t>
            </a:r>
          </a:p>
          <a:p>
            <a:pPr lvl="1"/>
            <a:r>
              <a:rPr lang="en-US" dirty="0"/>
              <a:t>Copy text into text file (create in </a:t>
            </a:r>
            <a:r>
              <a:rPr lang="en-US" dirty="0" err="1"/>
              <a:t>Rstudio</a:t>
            </a:r>
            <a:r>
              <a:rPr lang="en-US" dirty="0"/>
              <a:t>) and save</a:t>
            </a:r>
          </a:p>
          <a:p>
            <a:pPr lvl="2"/>
            <a:r>
              <a:rPr lang="en-US" dirty="0"/>
              <a:t>Look! The right directory!</a:t>
            </a:r>
          </a:p>
          <a:p>
            <a:pPr lvl="1"/>
            <a:r>
              <a:rPr lang="en-US" dirty="0"/>
              <a:t>Cleaning text: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prepareText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1"/>
            <a:r>
              <a:rPr lang="en-US" dirty="0"/>
              <a:t>Making it happen: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crqa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2"/>
            <a:r>
              <a:rPr lang="en-US" dirty="0"/>
              <a:t>A gazillion parameters to set…ugh</a:t>
            </a:r>
          </a:p>
          <a:p>
            <a:pPr lvl="2"/>
            <a:r>
              <a:rPr lang="en-US" dirty="0"/>
              <a:t>Eventually we’ll get to things like “phase space reconstruction” and “embedding dimension” and “delay.” Try to ignore them for now</a:t>
            </a:r>
          </a:p>
          <a:p>
            <a:pPr lvl="1"/>
            <a:r>
              <a:rPr lang="en-US" dirty="0"/>
              <a:t>Plotting: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plotRP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2"/>
            <a:r>
              <a:rPr lang="en-US" dirty="0"/>
              <a:t>Another gazillion parameters to set…ugh</a:t>
            </a:r>
          </a:p>
        </p:txBody>
      </p:sp>
    </p:spTree>
    <p:extLst>
      <p:ext uri="{BB962C8B-B14F-4D97-AF65-F5344CB8AC3E}">
        <p14:creationId xmlns:p14="http://schemas.microsoft.com/office/powerpoint/2010/main" val="3791764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22A78-7011-6645-A907-171F9A1A2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Recurrence Quantification Analysis		</a:t>
            </a:r>
            <a:r>
              <a:rPr lang="en-US" sz="2000" dirty="0"/>
              <a:t>(2:10)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CD351-23C9-5A4A-9379-8CFB6CF43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1057"/>
            <a:ext cx="10515600" cy="4730077"/>
          </a:xfrm>
        </p:spPr>
        <p:txBody>
          <a:bodyPr/>
          <a:lstStyle/>
          <a:p>
            <a:r>
              <a:rPr lang="en-US" dirty="0"/>
              <a:t>Metrics – 9 common ones</a:t>
            </a:r>
          </a:p>
          <a:p>
            <a:pPr lvl="1"/>
            <a:r>
              <a:rPr lang="en-US" dirty="0"/>
              <a:t>Recurrence Rate (RR) – density of recurrence points</a:t>
            </a:r>
          </a:p>
          <a:p>
            <a:pPr lvl="1"/>
            <a:r>
              <a:rPr lang="en-US" dirty="0"/>
              <a:t>Determinism (DET) – predictability from long diagonals</a:t>
            </a:r>
          </a:p>
          <a:p>
            <a:pPr lvl="1"/>
            <a:r>
              <a:rPr lang="en-US" dirty="0"/>
              <a:t>NRLINE – total number of diagonal lines</a:t>
            </a:r>
          </a:p>
          <a:p>
            <a:pPr lvl="1"/>
            <a:r>
              <a:rPr lang="en-US" dirty="0" err="1"/>
              <a:t>maxL</a:t>
            </a:r>
            <a:r>
              <a:rPr lang="en-US" dirty="0"/>
              <a:t> or </a:t>
            </a:r>
            <a:r>
              <a:rPr lang="en-US" dirty="0" err="1"/>
              <a:t>L</a:t>
            </a:r>
            <a:r>
              <a:rPr lang="en-US" baseline="-25000" dirty="0" err="1"/>
              <a:t>max</a:t>
            </a:r>
            <a:r>
              <a:rPr lang="en-US" dirty="0"/>
              <a:t> – longest diagonal line</a:t>
            </a:r>
          </a:p>
          <a:p>
            <a:pPr lvl="1"/>
            <a:r>
              <a:rPr lang="en-US" dirty="0"/>
              <a:t>L – average diagonal line length (mean prediction time)</a:t>
            </a:r>
          </a:p>
          <a:p>
            <a:pPr lvl="1"/>
            <a:r>
              <a:rPr lang="en-US" dirty="0"/>
              <a:t>ENTR – Shannon entropy</a:t>
            </a:r>
          </a:p>
          <a:p>
            <a:pPr lvl="1"/>
            <a:r>
              <a:rPr lang="en-US" dirty="0" err="1"/>
              <a:t>rENTR</a:t>
            </a:r>
            <a:r>
              <a:rPr lang="en-US" dirty="0"/>
              <a:t> – entropy normalized by number of lines</a:t>
            </a:r>
          </a:p>
          <a:p>
            <a:pPr lvl="1"/>
            <a:r>
              <a:rPr lang="en-US" dirty="0"/>
              <a:t>LAM – proportion of points forming vertical lines</a:t>
            </a:r>
          </a:p>
          <a:p>
            <a:pPr lvl="1"/>
            <a:r>
              <a:rPr lang="en-US" dirty="0"/>
              <a:t>TT – average length of vertical lines</a:t>
            </a:r>
          </a:p>
          <a:p>
            <a:r>
              <a:rPr lang="en-US" dirty="0"/>
              <a:t>We’ll look at these in detail after lunch</a:t>
            </a:r>
          </a:p>
        </p:txBody>
      </p:sp>
    </p:spTree>
    <p:extLst>
      <p:ext uri="{BB962C8B-B14F-4D97-AF65-F5344CB8AC3E}">
        <p14:creationId xmlns:p14="http://schemas.microsoft.com/office/powerpoint/2010/main" val="2772248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CC75C-82FD-0C40-B19D-FB1F46279B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Recurrence Rate (</a:t>
            </a:r>
            <a:r>
              <a:rPr lang="en-US" i="1" dirty="0"/>
              <a:t>RR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Percent of dots (not including LOI)</a:t>
            </a:r>
          </a:p>
          <a:p>
            <a:r>
              <a:rPr lang="en-US" dirty="0"/>
              <a:t>Determinism (</a:t>
            </a:r>
            <a:r>
              <a:rPr lang="en-US" i="1" dirty="0"/>
              <a:t>DET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Fraction of recurrent points that form diagonal lines (&gt;</a:t>
            </a:r>
            <a:r>
              <a:rPr lang="en-US" i="1" dirty="0" err="1"/>
              <a:t>l</a:t>
            </a:r>
            <a:r>
              <a:rPr lang="en-US" i="1" baseline="-25000" dirty="0" err="1"/>
              <a:t>min</a:t>
            </a:r>
            <a:r>
              <a:rPr lang="en-US" dirty="0"/>
              <a:t>)</a:t>
            </a:r>
          </a:p>
          <a:p>
            <a:r>
              <a:rPr lang="en-US" i="1" dirty="0"/>
              <a:t>NRLINE</a:t>
            </a:r>
          </a:p>
          <a:p>
            <a:pPr lvl="1"/>
            <a:r>
              <a:rPr lang="en-US" dirty="0"/>
              <a:t>Total number of diagonal lines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B3578-7AAA-5446-A965-7FBCA5987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 Interpretations (1)</a:t>
            </a:r>
          </a:p>
        </p:txBody>
      </p:sp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E84D6158-6E06-1A97-A287-811632FF87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2200" y="2057400"/>
            <a:ext cx="5916168" cy="3288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B0132E-C22D-79D4-F5A6-AF999970CE0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005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CC75C-82FD-0C40-B19D-FB1F46279B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Recurrence Rate (</a:t>
            </a:r>
            <a:r>
              <a:rPr lang="en-US" i="1" dirty="0"/>
              <a:t>RR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Percent of dots (not including LOI)</a:t>
            </a:r>
          </a:p>
          <a:p>
            <a:r>
              <a:rPr lang="en-US" dirty="0"/>
              <a:t>Determinism (</a:t>
            </a:r>
            <a:r>
              <a:rPr lang="en-US" i="1" dirty="0"/>
              <a:t>DET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Fraction of recurrent points that form diagonal lines (&gt;</a:t>
            </a:r>
            <a:r>
              <a:rPr lang="en-US" i="1" dirty="0" err="1"/>
              <a:t>l</a:t>
            </a:r>
            <a:r>
              <a:rPr lang="en-US" i="1" baseline="-25000" dirty="0" err="1"/>
              <a:t>min</a:t>
            </a:r>
            <a:r>
              <a:rPr lang="en-US" dirty="0"/>
              <a:t>)</a:t>
            </a:r>
          </a:p>
          <a:p>
            <a:r>
              <a:rPr lang="en-US" i="1" dirty="0"/>
              <a:t>NRLINE</a:t>
            </a:r>
          </a:p>
          <a:p>
            <a:pPr lvl="1"/>
            <a:r>
              <a:rPr lang="en-US" dirty="0"/>
              <a:t>Total number of diagonal lines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B3578-7AAA-5446-A965-7FBCA5987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 Metric Interpretations (1a)</a:t>
            </a:r>
          </a:p>
        </p:txBody>
      </p:sp>
      <p:pic>
        <p:nvPicPr>
          <p:cNvPr id="8" name="Content Placeholder 15">
            <a:extLst>
              <a:ext uri="{FF2B5EF4-FFF2-40B4-BE49-F238E27FC236}">
                <a16:creationId xmlns:a16="http://schemas.microsoft.com/office/drawing/2014/main" id="{AF8F8F01-FB6E-6B90-675B-C6E63F47432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2200" y="2057400"/>
            <a:ext cx="5911850" cy="3279521"/>
          </a:xfrm>
        </p:spPr>
      </p:pic>
    </p:spTree>
    <p:extLst>
      <p:ext uri="{BB962C8B-B14F-4D97-AF65-F5344CB8AC3E}">
        <p14:creationId xmlns:p14="http://schemas.microsoft.com/office/powerpoint/2010/main" val="959138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3281</TotalTime>
  <Words>1897</Words>
  <Application>Microsoft Office PowerPoint</Application>
  <PresentationFormat>Widescreen</PresentationFormat>
  <Paragraphs>345</Paragraphs>
  <Slides>38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Consolas</vt:lpstr>
      <vt:lpstr>HelveticaNeueLT Std Thin</vt:lpstr>
      <vt:lpstr>Office Theme</vt:lpstr>
      <vt:lpstr>Nonlinear Dynamical Systems Workshop</vt:lpstr>
      <vt:lpstr>Overview         (1:30)</vt:lpstr>
      <vt:lpstr>Finish off Power Law      (1:30)</vt:lpstr>
      <vt:lpstr>Compare these plots      (1:50)</vt:lpstr>
      <vt:lpstr>Compare these plots</vt:lpstr>
      <vt:lpstr>Recurrence Plot       (2:00)</vt:lpstr>
      <vt:lpstr>Recurrence Quantification Analysis  (2:10)</vt:lpstr>
      <vt:lpstr>RP Metric Interpretations (1)</vt:lpstr>
      <vt:lpstr>RP Metric Interpretations (1a)</vt:lpstr>
      <vt:lpstr>RP Metric Interpretations (2)</vt:lpstr>
      <vt:lpstr>RP Metric Interpretations (2a)</vt:lpstr>
      <vt:lpstr>RP Metric Interpretations (3)</vt:lpstr>
      <vt:lpstr>RP Metric Interpretations (3a)</vt:lpstr>
      <vt:lpstr>RP Metric Interpretations (4)</vt:lpstr>
      <vt:lpstr>RP Metric Interpretations (4a)</vt:lpstr>
      <vt:lpstr>RP Metric Interpretations (5)</vt:lpstr>
      <vt:lpstr>RP Metric Interpretations (5a)</vt:lpstr>
      <vt:lpstr>RP Metric Interpretations (6a)</vt:lpstr>
      <vt:lpstr>Words are categories!      (2:40)</vt:lpstr>
      <vt:lpstr>RP Metrics: CYO       (2:45)</vt:lpstr>
      <vt:lpstr>Break        (3:00)</vt:lpstr>
      <vt:lpstr>Markov Matrices       (3:10)</vt:lpstr>
      <vt:lpstr>Plotting Transition Networks    (3:15)</vt:lpstr>
      <vt:lpstr>Plotting Transition Networks (Alternate) </vt:lpstr>
      <vt:lpstr>Creating Markov matrices     (3:25)</vt:lpstr>
      <vt:lpstr>CYO          (3:30)</vt:lpstr>
      <vt:lpstr>The Three Alternatives     (3:55)</vt:lpstr>
      <vt:lpstr>Issues Involving the Three Alternatives</vt:lpstr>
      <vt:lpstr>{Context + Dynamics}      (if time)</vt:lpstr>
      <vt:lpstr>Royall (Chapter 1; 1997)     (if time)</vt:lpstr>
      <vt:lpstr>Royall (Chapter 1; 1997)      (if time)</vt:lpstr>
      <vt:lpstr>Royall (Chapter 1; 1997)     (if time)</vt:lpstr>
      <vt:lpstr>Repository of this week     (4:20)</vt:lpstr>
      <vt:lpstr>State Space Grids    (if time)</vt:lpstr>
      <vt:lpstr>State Space Grids (SSG)     (2:15)</vt:lpstr>
      <vt:lpstr>CYO SSG         (2:30)</vt:lpstr>
      <vt:lpstr>Wrapping Up        (4:25)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Taylor</dc:creator>
  <cp:lastModifiedBy>Bernard Ricca</cp:lastModifiedBy>
  <cp:revision>72</cp:revision>
  <dcterms:created xsi:type="dcterms:W3CDTF">2021-02-17T16:30:38Z</dcterms:created>
  <dcterms:modified xsi:type="dcterms:W3CDTF">2022-05-17T19:27:53Z</dcterms:modified>
</cp:coreProperties>
</file>

<file path=docProps/thumbnail.jpeg>
</file>